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0"/>
  </p:handoutMasterIdLst>
  <p:sldIdLst>
    <p:sldId id="263" r:id="rId2"/>
    <p:sldId id="257" r:id="rId3"/>
    <p:sldId id="259" r:id="rId4"/>
    <p:sldId id="256" r:id="rId5"/>
    <p:sldId id="264" r:id="rId6"/>
    <p:sldId id="265" r:id="rId7"/>
    <p:sldId id="266" r:id="rId8"/>
    <p:sldId id="267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4788E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90" y="5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media/image4.png>
</file>

<file path=ppt/media/image5.png>
</file>

<file path=ppt/media/image5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转向语句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3.9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941A70-3CF9-474B-9082-9F1B6EE9B7BE}"/>
              </a:ext>
            </a:extLst>
          </p:cNvPr>
          <p:cNvSpPr txBox="1"/>
          <p:nvPr/>
        </p:nvSpPr>
        <p:spPr>
          <a:xfrm>
            <a:off x="2765600" y="2771779"/>
            <a:ext cx="6660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中的转</a:t>
            </a: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向语句</a:t>
            </a:r>
          </a:p>
          <a:p>
            <a:pPr algn="ctr"/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699363" y="2362717"/>
            <a:ext cx="8844812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30000"/>
              </a:lnSpc>
              <a:buClr>
                <a:srgbClr val="7030A0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提供的转向语句包括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break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continue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语句、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goto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return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语句。使用这些语句可以使程序简练，或减少循环次数，或跳过那些没有必要再去执行的语句，以提高程序执行效率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en-US" altLang="zh-CN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628650">
              <a:lnSpc>
                <a:spcPct val="130000"/>
              </a:lnSpc>
              <a:buClr>
                <a:srgbClr val="7030A0"/>
              </a:buClr>
            </a:pP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但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对转向语句使用不当也容易造成程序的混乱，甚至错误。所以要理解各转向语句的功能，恰当地使用他们。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424236" y="1984740"/>
            <a:ext cx="9210177" cy="3501659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79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136AF5EA-2AEB-47C5-80E6-562C87DEA9EB}"/>
              </a:ext>
            </a:extLst>
          </p:cNvPr>
          <p:cNvGrpSpPr/>
          <p:nvPr/>
        </p:nvGrpSpPr>
        <p:grpSpPr>
          <a:xfrm>
            <a:off x="515938" y="1091211"/>
            <a:ext cx="5944683" cy="461665"/>
            <a:chOff x="515938" y="1091211"/>
            <a:chExt cx="5944683" cy="461665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322B74F8-C23C-4339-91AD-035D0A2C76B7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3" name="平行四边形 2">
                <a:extLst>
                  <a:ext uri="{FF2B5EF4-FFF2-40B4-BE49-F238E27FC236}">
                    <a16:creationId xmlns:a16="http://schemas.microsoft.com/office/drawing/2014/main" id="{B01023DF-BDF6-4B93-9891-74D1CA6220B8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4D38825C-11F4-4817-9208-DC480532B93C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11C215DA-4291-4C4B-B262-25330574FD0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28B44E5C-D317-4A56-B589-E45C258AA062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0C6F574C-C1C1-4701-9D1E-89EC476006DE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952B1A9A-AE9C-44F8-B2A0-F00B7810FF58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3B9A05ED-D72D-4F42-A476-686D3380420C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B0E7953B-C671-4DD9-84B6-5568800F9E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24012F19-E159-4817-AC26-948D4D73387E}"/>
                </a:ext>
              </a:extLst>
            </p:cNvPr>
            <p:cNvSpPr txBox="1"/>
            <p:nvPr/>
          </p:nvSpPr>
          <p:spPr>
            <a:xfrm>
              <a:off x="981504" y="1091211"/>
              <a:ext cx="54791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break</a:t>
              </a: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EBC1E8D5-0DEC-41A6-BDE1-5C80DCB35CA2}"/>
              </a:ext>
            </a:extLst>
          </p:cNvPr>
          <p:cNvSpPr txBox="1"/>
          <p:nvPr/>
        </p:nvSpPr>
        <p:spPr>
          <a:xfrm>
            <a:off x="2131790" y="2273119"/>
            <a:ext cx="307021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学习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switch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语句时我们已经用到了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break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语句。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break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语句也称跳出语句。它的语法格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式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为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endParaRPr lang="en-US" altLang="zh-CN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break;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65AC6D54-E936-436D-837C-3E5A9D7E69D3}"/>
              </a:ext>
            </a:extLst>
          </p:cNvPr>
          <p:cNvGrpSpPr/>
          <p:nvPr/>
        </p:nvGrpSpPr>
        <p:grpSpPr>
          <a:xfrm>
            <a:off x="1831639" y="1965554"/>
            <a:ext cx="3669847" cy="3358921"/>
            <a:chOff x="4188196" y="2127479"/>
            <a:chExt cx="3910692" cy="3650794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C0B1C927-0E64-4A71-AE24-CA0F88584519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28" name="任意多边形 93">
                <a:extLst>
                  <a:ext uri="{FF2B5EF4-FFF2-40B4-BE49-F238E27FC236}">
                    <a16:creationId xmlns:a16="http://schemas.microsoft.com/office/drawing/2014/main" id="{E88CAA04-DE81-4359-B4E9-7D76C0AD5255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9" name="矩形: 圆角 28">
                <a:extLst>
                  <a:ext uri="{FF2B5EF4-FFF2-40B4-BE49-F238E27FC236}">
                    <a16:creationId xmlns:a16="http://schemas.microsoft.com/office/drawing/2014/main" id="{7397C460-3F2F-4B94-B7D9-41CA901E1EB0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0" name="任意多边形 93">
                <a:extLst>
                  <a:ext uri="{FF2B5EF4-FFF2-40B4-BE49-F238E27FC236}">
                    <a16:creationId xmlns:a16="http://schemas.microsoft.com/office/drawing/2014/main" id="{5E445CD0-ED0E-4A58-859F-AD1E2CF4348C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1" name="任意多边形 93">
                <a:extLst>
                  <a:ext uri="{FF2B5EF4-FFF2-40B4-BE49-F238E27FC236}">
                    <a16:creationId xmlns:a16="http://schemas.microsoft.com/office/drawing/2014/main" id="{AC74E485-3048-49F8-9BEA-8EF7058A8671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任意多边形 93">
                <a:extLst>
                  <a:ext uri="{FF2B5EF4-FFF2-40B4-BE49-F238E27FC236}">
                    <a16:creationId xmlns:a16="http://schemas.microsoft.com/office/drawing/2014/main" id="{B5FAC14B-4819-49ED-9671-956437F4CAC3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496D3140-5F60-4ABF-8FC6-A7C689E33F21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6C7AEB34-6EFD-4774-92EC-2FC23160B423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65093773-795F-4B3C-8A28-DA03DDF6DB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407BBBE4-FDE1-4914-8D85-F245680220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文本框 44">
            <a:extLst>
              <a:ext uri="{FF2B5EF4-FFF2-40B4-BE49-F238E27FC236}">
                <a16:creationId xmlns:a16="http://schemas.microsoft.com/office/drawing/2014/main" id="{DBFE491D-9D44-4380-B7F7-FA6A7FB287E3}"/>
              </a:ext>
            </a:extLst>
          </p:cNvPr>
          <p:cNvSpPr txBox="1"/>
          <p:nvPr/>
        </p:nvSpPr>
        <p:spPr>
          <a:xfrm>
            <a:off x="7008590" y="2129438"/>
            <a:ext cx="307021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break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语句可用在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switch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或循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环语句中，其功能是跳出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switch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结构或循环结构。如果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break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语句位于多重循环的内循环中，则它只能跳出内循环。</a:t>
            </a: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711B34B3-EF28-4A08-B4E2-DD858CDB3E24}"/>
              </a:ext>
            </a:extLst>
          </p:cNvPr>
          <p:cNvGrpSpPr/>
          <p:nvPr/>
        </p:nvGrpSpPr>
        <p:grpSpPr>
          <a:xfrm>
            <a:off x="6708439" y="1965554"/>
            <a:ext cx="3669847" cy="3358921"/>
            <a:chOff x="4188196" y="2127479"/>
            <a:chExt cx="3910692" cy="3650794"/>
          </a:xfrm>
        </p:grpSpPr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4A119434-8A1D-4098-BC67-E1E064B62A2C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52" name="任意多边形 93">
                <a:extLst>
                  <a:ext uri="{FF2B5EF4-FFF2-40B4-BE49-F238E27FC236}">
                    <a16:creationId xmlns:a16="http://schemas.microsoft.com/office/drawing/2014/main" id="{1F241CB3-C002-4894-AC05-3884BE2C8C35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3" name="矩形: 圆角 52">
                <a:extLst>
                  <a:ext uri="{FF2B5EF4-FFF2-40B4-BE49-F238E27FC236}">
                    <a16:creationId xmlns:a16="http://schemas.microsoft.com/office/drawing/2014/main" id="{1A907529-A68D-4253-9928-548BEEA2AA7C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4" name="任意多边形 93">
                <a:extLst>
                  <a:ext uri="{FF2B5EF4-FFF2-40B4-BE49-F238E27FC236}">
                    <a16:creationId xmlns:a16="http://schemas.microsoft.com/office/drawing/2014/main" id="{157CFA22-73AC-41E4-9CA6-A315987F4DC5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5" name="任意多边形 93">
                <a:extLst>
                  <a:ext uri="{FF2B5EF4-FFF2-40B4-BE49-F238E27FC236}">
                    <a16:creationId xmlns:a16="http://schemas.microsoft.com/office/drawing/2014/main" id="{1FD823C8-788C-4E73-9E43-39A7079CE5F4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6" name="任意多边形 93">
                <a:extLst>
                  <a:ext uri="{FF2B5EF4-FFF2-40B4-BE49-F238E27FC236}">
                    <a16:creationId xmlns:a16="http://schemas.microsoft.com/office/drawing/2014/main" id="{78C8A1E7-BF9A-4303-B3C2-0D1134391123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53F8A625-C38A-4048-8498-9CDFB0E6FA84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AEC9BB15-D633-4FD5-8DA9-6C324E53AB78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57DE7520-A426-432F-8E44-103D5E36B3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5C720B70-2116-44B6-AB37-F132BC8BAAC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17045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4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A6AEAB1F-0FD8-46D9-88D4-F396B811FE20}"/>
              </a:ext>
            </a:extLst>
          </p:cNvPr>
          <p:cNvGrpSpPr/>
          <p:nvPr/>
        </p:nvGrpSpPr>
        <p:grpSpPr>
          <a:xfrm>
            <a:off x="2060863" y="1604310"/>
            <a:ext cx="7859517" cy="5253689"/>
            <a:chOff x="2430780" y="1604311"/>
            <a:chExt cx="7317076" cy="4740927"/>
          </a:xfrm>
        </p:grpSpPr>
        <p:pic>
          <p:nvPicPr>
            <p:cNvPr id="37" name="图形 36">
              <a:extLst>
                <a:ext uri="{FF2B5EF4-FFF2-40B4-BE49-F238E27FC236}">
                  <a16:creationId xmlns:a16="http://schemas.microsoft.com/office/drawing/2014/main" id="{6D2F0D4C-AEA7-4C54-8F59-DEC1FA404E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flipH="1" flipV="1">
              <a:off x="2430780" y="1836307"/>
              <a:ext cx="4396740" cy="4508931"/>
            </a:xfrm>
            <a:custGeom>
              <a:avLst/>
              <a:gdLst>
                <a:gd name="connsiteX0" fmla="*/ 0 w 4396740"/>
                <a:gd name="connsiteY0" fmla="*/ 4508931 h 4508931"/>
                <a:gd name="connsiteX1" fmla="*/ 4396740 w 4396740"/>
                <a:gd name="connsiteY1" fmla="*/ 4508931 h 4508931"/>
                <a:gd name="connsiteX2" fmla="*/ 4396740 w 4396740"/>
                <a:gd name="connsiteY2" fmla="*/ 0 h 4508931"/>
                <a:gd name="connsiteX3" fmla="*/ 4217513 w 4396740"/>
                <a:gd name="connsiteY3" fmla="*/ 0 h 4508931"/>
                <a:gd name="connsiteX4" fmla="*/ 4217513 w 4396740"/>
                <a:gd name="connsiteY4" fmla="*/ 4342310 h 4508931"/>
                <a:gd name="connsiteX5" fmla="*/ 0 w 4396740"/>
                <a:gd name="connsiteY5" fmla="*/ 4342310 h 4508931"/>
                <a:gd name="connsiteX6" fmla="*/ 0 w 4396740"/>
                <a:gd name="connsiteY6" fmla="*/ 4508931 h 4508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96740" h="4508931">
                  <a:moveTo>
                    <a:pt x="0" y="4508931"/>
                  </a:moveTo>
                  <a:lnTo>
                    <a:pt x="4396740" y="4508931"/>
                  </a:lnTo>
                  <a:lnTo>
                    <a:pt x="4396740" y="0"/>
                  </a:lnTo>
                  <a:lnTo>
                    <a:pt x="4217513" y="0"/>
                  </a:lnTo>
                  <a:lnTo>
                    <a:pt x="4217513" y="4342310"/>
                  </a:lnTo>
                  <a:lnTo>
                    <a:pt x="0" y="4342310"/>
                  </a:lnTo>
                  <a:lnTo>
                    <a:pt x="0" y="4508931"/>
                  </a:lnTo>
                  <a:close/>
                </a:path>
              </a:pathLst>
            </a:cu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D3E61300-2498-4B3F-BDB4-275C7611DC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28899" y="2050236"/>
              <a:ext cx="6873233" cy="3840819"/>
            </a:xfrm>
            <a:prstGeom prst="snip2DiagRect">
              <a:avLst>
                <a:gd name="adj1" fmla="val 0"/>
                <a:gd name="adj2" fmla="val 12302"/>
              </a:avLst>
            </a:prstGeom>
            <a:ln>
              <a:solidFill>
                <a:srgbClr val="0070C0"/>
              </a:solidFill>
            </a:ln>
          </p:spPr>
        </p:pic>
        <p:pic>
          <p:nvPicPr>
            <p:cNvPr id="47" name="图形 46">
              <a:extLst>
                <a:ext uri="{FF2B5EF4-FFF2-40B4-BE49-F238E27FC236}">
                  <a16:creationId xmlns:a16="http://schemas.microsoft.com/office/drawing/2014/main" id="{09253FD1-7CC4-4388-8FE9-4801E063A1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5351116" y="1604311"/>
              <a:ext cx="4396740" cy="4508931"/>
            </a:xfrm>
            <a:custGeom>
              <a:avLst/>
              <a:gdLst>
                <a:gd name="connsiteX0" fmla="*/ 0 w 4396740"/>
                <a:gd name="connsiteY0" fmla="*/ 4508931 h 4508931"/>
                <a:gd name="connsiteX1" fmla="*/ 4396740 w 4396740"/>
                <a:gd name="connsiteY1" fmla="*/ 4508931 h 4508931"/>
                <a:gd name="connsiteX2" fmla="*/ 4396740 w 4396740"/>
                <a:gd name="connsiteY2" fmla="*/ 0 h 4508931"/>
                <a:gd name="connsiteX3" fmla="*/ 4217513 w 4396740"/>
                <a:gd name="connsiteY3" fmla="*/ 0 h 4508931"/>
                <a:gd name="connsiteX4" fmla="*/ 4217513 w 4396740"/>
                <a:gd name="connsiteY4" fmla="*/ 4342310 h 4508931"/>
                <a:gd name="connsiteX5" fmla="*/ 0 w 4396740"/>
                <a:gd name="connsiteY5" fmla="*/ 4342310 h 4508931"/>
                <a:gd name="connsiteX6" fmla="*/ 0 w 4396740"/>
                <a:gd name="connsiteY6" fmla="*/ 4508931 h 4508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96740" h="4508931">
                  <a:moveTo>
                    <a:pt x="0" y="4508931"/>
                  </a:moveTo>
                  <a:lnTo>
                    <a:pt x="4396740" y="4508931"/>
                  </a:lnTo>
                  <a:lnTo>
                    <a:pt x="4396740" y="0"/>
                  </a:lnTo>
                  <a:lnTo>
                    <a:pt x="4217513" y="0"/>
                  </a:lnTo>
                  <a:lnTo>
                    <a:pt x="4217513" y="4342310"/>
                  </a:lnTo>
                  <a:lnTo>
                    <a:pt x="0" y="4342310"/>
                  </a:lnTo>
                  <a:lnTo>
                    <a:pt x="0" y="4508931"/>
                  </a:lnTo>
                  <a:close/>
                </a:path>
              </a:pathLst>
            </a:custGeom>
          </p:spPr>
        </p:pic>
      </p:grpSp>
      <p:pic>
        <p:nvPicPr>
          <p:cNvPr id="36" name="图形 35">
            <a:extLst>
              <a:ext uri="{FF2B5EF4-FFF2-40B4-BE49-F238E27FC236}">
                <a16:creationId xmlns:a16="http://schemas.microsoft.com/office/drawing/2014/main" id="{8461DD66-7EB6-4061-9662-646ADAC64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-2382" t="-1653" r="4076" b="3695"/>
          <a:stretch>
            <a:fillRect/>
          </a:stretch>
        </p:blipFill>
        <p:spPr>
          <a:xfrm flipV="1">
            <a:off x="1143001" y="688562"/>
            <a:ext cx="4322233" cy="4416838"/>
          </a:xfrm>
          <a:custGeom>
            <a:avLst/>
            <a:gdLst>
              <a:gd name="connsiteX0" fmla="*/ 0 w 4322233"/>
              <a:gd name="connsiteY0" fmla="*/ 4416838 h 4416838"/>
              <a:gd name="connsiteX1" fmla="*/ 104720 w 4322233"/>
              <a:gd name="connsiteY1" fmla="*/ 4416838 h 4416838"/>
              <a:gd name="connsiteX2" fmla="*/ 104720 w 4322233"/>
              <a:gd name="connsiteY2" fmla="*/ 74528 h 4416838"/>
              <a:gd name="connsiteX3" fmla="*/ 4322233 w 4322233"/>
              <a:gd name="connsiteY3" fmla="*/ 74528 h 4416838"/>
              <a:gd name="connsiteX4" fmla="*/ 4322233 w 4322233"/>
              <a:gd name="connsiteY4" fmla="*/ 0 h 4416838"/>
              <a:gd name="connsiteX5" fmla="*/ 0 w 4322233"/>
              <a:gd name="connsiteY5" fmla="*/ 0 h 4416838"/>
              <a:gd name="connsiteX6" fmla="*/ 0 w 4322233"/>
              <a:gd name="connsiteY6" fmla="*/ 4416838 h 441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22233" h="4416838">
                <a:moveTo>
                  <a:pt x="0" y="4416838"/>
                </a:moveTo>
                <a:lnTo>
                  <a:pt x="104720" y="4416838"/>
                </a:lnTo>
                <a:lnTo>
                  <a:pt x="104720" y="74528"/>
                </a:lnTo>
                <a:lnTo>
                  <a:pt x="4322233" y="74528"/>
                </a:lnTo>
                <a:lnTo>
                  <a:pt x="4322233" y="0"/>
                </a:lnTo>
                <a:lnTo>
                  <a:pt x="0" y="0"/>
                </a:lnTo>
                <a:lnTo>
                  <a:pt x="0" y="4416838"/>
                </a:lnTo>
                <a:close/>
              </a:path>
            </a:pathLst>
          </a:custGeom>
        </p:spPr>
      </p:pic>
      <p:grpSp>
        <p:nvGrpSpPr>
          <p:cNvPr id="55" name="组合 54">
            <a:extLst>
              <a:ext uri="{FF2B5EF4-FFF2-40B4-BE49-F238E27FC236}">
                <a16:creationId xmlns:a16="http://schemas.microsoft.com/office/drawing/2014/main" id="{694B01CD-4428-45ED-A6D0-F2CF4275364B}"/>
              </a:ext>
            </a:extLst>
          </p:cNvPr>
          <p:cNvGrpSpPr/>
          <p:nvPr/>
        </p:nvGrpSpPr>
        <p:grpSpPr>
          <a:xfrm>
            <a:off x="679948" y="1028702"/>
            <a:ext cx="9240433" cy="539885"/>
            <a:chOff x="679948" y="1028702"/>
            <a:chExt cx="9240433" cy="539885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A502DCA3-6C7B-4DE6-8F31-6A1F7ACF7006}"/>
                </a:ext>
              </a:extLst>
            </p:cNvPr>
            <p:cNvSpPr/>
            <p:nvPr/>
          </p:nvSpPr>
          <p:spPr>
            <a:xfrm>
              <a:off x="749028" y="1070043"/>
              <a:ext cx="9139041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id="{F3A73FE8-4BED-4877-BFC1-DD4C2A891F33}"/>
                </a:ext>
              </a:extLst>
            </p:cNvPr>
            <p:cNvSpPr/>
            <p:nvPr/>
          </p:nvSpPr>
          <p:spPr>
            <a:xfrm rot="5400000">
              <a:off x="1135003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EB7AC5B5-E21F-4411-B7A1-666596D59722}"/>
                </a:ext>
              </a:extLst>
            </p:cNvPr>
            <p:cNvSpPr txBox="1"/>
            <p:nvPr/>
          </p:nvSpPr>
          <p:spPr>
            <a:xfrm>
              <a:off x="679948" y="1075307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09074E22-F355-46D6-BA93-27EB36183D86}"/>
                </a:ext>
              </a:extLst>
            </p:cNvPr>
            <p:cNvSpPr txBox="1"/>
            <p:nvPr/>
          </p:nvSpPr>
          <p:spPr>
            <a:xfrm>
              <a:off x="2116401" y="1060569"/>
              <a:ext cx="777166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找出从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5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开始到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100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之间能同时被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和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5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整除的第一个整数。</a:t>
              </a: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9346E6FE-E26E-4251-B852-F58BE2B7F4D7}"/>
                </a:ext>
              </a:extLst>
            </p:cNvPr>
            <p:cNvGrpSpPr/>
            <p:nvPr/>
          </p:nvGrpSpPr>
          <p:grpSpPr>
            <a:xfrm>
              <a:off x="9767567" y="1041429"/>
              <a:ext cx="152814" cy="165397"/>
              <a:chOff x="9785673" y="1023323"/>
              <a:chExt cx="152814" cy="165397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CCD2E9E5-3F54-4E8B-B724-092752BA8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8567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E2070238-FCF2-4E98-94C0-B14919A0C4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93669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F09033D1-E306-4CF9-9216-CC538E99DCC0}"/>
                </a:ext>
              </a:extLst>
            </p:cNvPr>
            <p:cNvGrpSpPr/>
            <p:nvPr/>
          </p:nvGrpSpPr>
          <p:grpSpPr>
            <a:xfrm rot="5400000">
              <a:off x="9754148" y="1381301"/>
              <a:ext cx="152814" cy="165398"/>
              <a:chOff x="6186460" y="-2575580"/>
              <a:chExt cx="152814" cy="165398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1E191762-EF40-4E3B-88F3-8E1086142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60" y="-2575580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CB40C066-AA6A-4362-8F61-8E52A837CA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77" y="-2575579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2B8FB7EF-8D74-42D6-B13B-D801464B1A6B}"/>
              </a:ext>
            </a:extLst>
          </p:cNvPr>
          <p:cNvSpPr/>
          <p:nvPr/>
        </p:nvSpPr>
        <p:spPr>
          <a:xfrm>
            <a:off x="2762451" y="2096957"/>
            <a:ext cx="7081523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……</a:t>
            </a:r>
          </a:p>
          <a:p>
            <a:r>
              <a:rPr lang="zh-CN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</a:t>
            </a:r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main()</a:t>
            </a: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n;</a:t>
            </a: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for(n=5; n&lt;=100; n++ )</a:t>
            </a: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</a:t>
            </a: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if</a:t>
            </a:r>
            <a:r>
              <a:rPr lang="zh-CN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lang="en-US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n%5</a:t>
            </a:r>
            <a:r>
              <a:rPr lang="en-US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==</a:t>
            </a:r>
            <a:r>
              <a:rPr lang="en-US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en-US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&amp;&amp;</a:t>
            </a:r>
            <a:r>
              <a:rPr lang="en-US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n%3</a:t>
            </a:r>
            <a:r>
              <a:rPr lang="en-US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==</a:t>
            </a:r>
            <a:r>
              <a:rPr lang="en-US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en-US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zh-CN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  <a:endParaRPr lang="zh-CN" altLang="zh-CN" sz="22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</a:t>
            </a:r>
            <a:r>
              <a:rPr lang="zh-CN" altLang="zh-CN" sz="22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break;</a:t>
            </a: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</a:t>
            </a: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cout&lt;&lt;"整数"&lt;&lt;n&lt;&lt;"能同时被3和5整除"&lt;&lt;endl;</a:t>
            </a: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19954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136AF5EA-2AEB-47C5-80E6-562C87DEA9EB}"/>
              </a:ext>
            </a:extLst>
          </p:cNvPr>
          <p:cNvGrpSpPr/>
          <p:nvPr/>
        </p:nvGrpSpPr>
        <p:grpSpPr>
          <a:xfrm>
            <a:off x="515938" y="1091211"/>
            <a:ext cx="5944683" cy="461665"/>
            <a:chOff x="515938" y="1091211"/>
            <a:chExt cx="5944683" cy="461665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322B74F8-C23C-4339-91AD-035D0A2C76B7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3" name="平行四边形 2">
                <a:extLst>
                  <a:ext uri="{FF2B5EF4-FFF2-40B4-BE49-F238E27FC236}">
                    <a16:creationId xmlns:a16="http://schemas.microsoft.com/office/drawing/2014/main" id="{B01023DF-BDF6-4B93-9891-74D1CA6220B8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4D38825C-11F4-4817-9208-DC480532B93C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11C215DA-4291-4C4B-B262-25330574FD0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28B44E5C-D317-4A56-B589-E45C258AA062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0C6F574C-C1C1-4701-9D1E-89EC476006DE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952B1A9A-AE9C-44F8-B2A0-F00B7810FF58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3B9A05ED-D72D-4F42-A476-686D3380420C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B0E7953B-C671-4DD9-84B6-5568800F9E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24012F19-E159-4817-AC26-948D4D73387E}"/>
                </a:ext>
              </a:extLst>
            </p:cNvPr>
            <p:cNvSpPr txBox="1"/>
            <p:nvPr/>
          </p:nvSpPr>
          <p:spPr>
            <a:xfrm>
              <a:off x="981504" y="1091211"/>
              <a:ext cx="54791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continue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语句</a:t>
              </a: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EBC1E8D5-0DEC-41A6-BDE1-5C80DCB35CA2}"/>
              </a:ext>
            </a:extLst>
          </p:cNvPr>
          <p:cNvSpPr txBox="1"/>
          <p:nvPr/>
        </p:nvSpPr>
        <p:spPr>
          <a:xfrm>
            <a:off x="6880241" y="2441866"/>
            <a:ext cx="30702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continue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句</a:t>
            </a:r>
            <a:endParaRPr lang="en-US" altLang="zh-CN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语法格式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为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continue;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65AC6D54-E936-436D-837C-3E5A9D7E69D3}"/>
              </a:ext>
            </a:extLst>
          </p:cNvPr>
          <p:cNvGrpSpPr/>
          <p:nvPr/>
        </p:nvGrpSpPr>
        <p:grpSpPr>
          <a:xfrm>
            <a:off x="6653068" y="1895172"/>
            <a:ext cx="3669847" cy="3358921"/>
            <a:chOff x="4188196" y="2127479"/>
            <a:chExt cx="3910692" cy="3650794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C0B1C927-0E64-4A71-AE24-CA0F88584519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28" name="任意多边形 93">
                <a:extLst>
                  <a:ext uri="{FF2B5EF4-FFF2-40B4-BE49-F238E27FC236}">
                    <a16:creationId xmlns:a16="http://schemas.microsoft.com/office/drawing/2014/main" id="{E88CAA04-DE81-4359-B4E9-7D76C0AD5255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9" name="矩形: 圆角 28">
                <a:extLst>
                  <a:ext uri="{FF2B5EF4-FFF2-40B4-BE49-F238E27FC236}">
                    <a16:creationId xmlns:a16="http://schemas.microsoft.com/office/drawing/2014/main" id="{7397C460-3F2F-4B94-B7D9-41CA901E1EB0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0" name="任意多边形 93">
                <a:extLst>
                  <a:ext uri="{FF2B5EF4-FFF2-40B4-BE49-F238E27FC236}">
                    <a16:creationId xmlns:a16="http://schemas.microsoft.com/office/drawing/2014/main" id="{5E445CD0-ED0E-4A58-859F-AD1E2CF4348C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1" name="任意多边形 93">
                <a:extLst>
                  <a:ext uri="{FF2B5EF4-FFF2-40B4-BE49-F238E27FC236}">
                    <a16:creationId xmlns:a16="http://schemas.microsoft.com/office/drawing/2014/main" id="{AC74E485-3048-49F8-9BEA-8EF7058A8671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任意多边形 93">
                <a:extLst>
                  <a:ext uri="{FF2B5EF4-FFF2-40B4-BE49-F238E27FC236}">
                    <a16:creationId xmlns:a16="http://schemas.microsoft.com/office/drawing/2014/main" id="{B5FAC14B-4819-49ED-9671-956437F4CAC3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496D3140-5F60-4ABF-8FC6-A7C689E33F21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6C7AEB34-6EFD-4774-92EC-2FC23160B423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65093773-795F-4B3C-8A28-DA03DDF6DB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407BBBE4-FDE1-4914-8D85-F245680220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文本框 44">
            <a:extLst>
              <a:ext uri="{FF2B5EF4-FFF2-40B4-BE49-F238E27FC236}">
                <a16:creationId xmlns:a16="http://schemas.microsoft.com/office/drawing/2014/main" id="{DBFE491D-9D44-4380-B7F7-FA6A7FB287E3}"/>
              </a:ext>
            </a:extLst>
          </p:cNvPr>
          <p:cNvSpPr txBox="1"/>
          <p:nvPr/>
        </p:nvSpPr>
        <p:spPr>
          <a:xfrm>
            <a:off x="2185956" y="2224018"/>
            <a:ext cx="307021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continue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语句的功能是根据某个判断条件结束本次循环，即当前循环体中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continue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语句后边的部分不再执行，转而开始下一次循环判断。</a:t>
            </a: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711B34B3-EF28-4A08-B4E2-DD858CDB3E24}"/>
              </a:ext>
            </a:extLst>
          </p:cNvPr>
          <p:cNvGrpSpPr/>
          <p:nvPr/>
        </p:nvGrpSpPr>
        <p:grpSpPr>
          <a:xfrm>
            <a:off x="1885805" y="1895172"/>
            <a:ext cx="3669847" cy="3358921"/>
            <a:chOff x="4188196" y="2127479"/>
            <a:chExt cx="3910692" cy="3650794"/>
          </a:xfrm>
        </p:grpSpPr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4A119434-8A1D-4098-BC67-E1E064B62A2C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52" name="任意多边形 93">
                <a:extLst>
                  <a:ext uri="{FF2B5EF4-FFF2-40B4-BE49-F238E27FC236}">
                    <a16:creationId xmlns:a16="http://schemas.microsoft.com/office/drawing/2014/main" id="{1F241CB3-C002-4894-AC05-3884BE2C8C35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3" name="矩形: 圆角 52">
                <a:extLst>
                  <a:ext uri="{FF2B5EF4-FFF2-40B4-BE49-F238E27FC236}">
                    <a16:creationId xmlns:a16="http://schemas.microsoft.com/office/drawing/2014/main" id="{1A907529-A68D-4253-9928-548BEEA2AA7C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4" name="任意多边形 93">
                <a:extLst>
                  <a:ext uri="{FF2B5EF4-FFF2-40B4-BE49-F238E27FC236}">
                    <a16:creationId xmlns:a16="http://schemas.microsoft.com/office/drawing/2014/main" id="{157CFA22-73AC-41E4-9CA6-A315987F4DC5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5" name="任意多边形 93">
                <a:extLst>
                  <a:ext uri="{FF2B5EF4-FFF2-40B4-BE49-F238E27FC236}">
                    <a16:creationId xmlns:a16="http://schemas.microsoft.com/office/drawing/2014/main" id="{1FD823C8-788C-4E73-9E43-39A7079CE5F4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6" name="任意多边形 93">
                <a:extLst>
                  <a:ext uri="{FF2B5EF4-FFF2-40B4-BE49-F238E27FC236}">
                    <a16:creationId xmlns:a16="http://schemas.microsoft.com/office/drawing/2014/main" id="{78C8A1E7-BF9A-4303-B3C2-0D1134391123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53F8A625-C38A-4048-8498-9CDFB0E6FA84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AEC9BB15-D633-4FD5-8DA9-6C324E53AB78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57DE7520-A426-432F-8E44-103D5E36B3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5C720B70-2116-44B6-AB37-F132BC8BAAC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52030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4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A6AEAB1F-0FD8-46D9-88D4-F396B811FE20}"/>
              </a:ext>
            </a:extLst>
          </p:cNvPr>
          <p:cNvGrpSpPr/>
          <p:nvPr/>
        </p:nvGrpSpPr>
        <p:grpSpPr>
          <a:xfrm>
            <a:off x="2988053" y="1604311"/>
            <a:ext cx="6063252" cy="5162249"/>
            <a:chOff x="2430780" y="1604311"/>
            <a:chExt cx="5368894" cy="4740927"/>
          </a:xfrm>
        </p:grpSpPr>
        <p:pic>
          <p:nvPicPr>
            <p:cNvPr id="37" name="图形 36">
              <a:extLst>
                <a:ext uri="{FF2B5EF4-FFF2-40B4-BE49-F238E27FC236}">
                  <a16:creationId xmlns:a16="http://schemas.microsoft.com/office/drawing/2014/main" id="{6D2F0D4C-AEA7-4C54-8F59-DEC1FA404E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flipH="1" flipV="1">
              <a:off x="2430780" y="1836307"/>
              <a:ext cx="4396740" cy="4508931"/>
            </a:xfrm>
            <a:custGeom>
              <a:avLst/>
              <a:gdLst>
                <a:gd name="connsiteX0" fmla="*/ 0 w 4396740"/>
                <a:gd name="connsiteY0" fmla="*/ 4508931 h 4508931"/>
                <a:gd name="connsiteX1" fmla="*/ 4396740 w 4396740"/>
                <a:gd name="connsiteY1" fmla="*/ 4508931 h 4508931"/>
                <a:gd name="connsiteX2" fmla="*/ 4396740 w 4396740"/>
                <a:gd name="connsiteY2" fmla="*/ 0 h 4508931"/>
                <a:gd name="connsiteX3" fmla="*/ 4217513 w 4396740"/>
                <a:gd name="connsiteY3" fmla="*/ 0 h 4508931"/>
                <a:gd name="connsiteX4" fmla="*/ 4217513 w 4396740"/>
                <a:gd name="connsiteY4" fmla="*/ 4342310 h 4508931"/>
                <a:gd name="connsiteX5" fmla="*/ 0 w 4396740"/>
                <a:gd name="connsiteY5" fmla="*/ 4342310 h 4508931"/>
                <a:gd name="connsiteX6" fmla="*/ 0 w 4396740"/>
                <a:gd name="connsiteY6" fmla="*/ 4508931 h 4508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96740" h="4508931">
                  <a:moveTo>
                    <a:pt x="0" y="4508931"/>
                  </a:moveTo>
                  <a:lnTo>
                    <a:pt x="4396740" y="4508931"/>
                  </a:lnTo>
                  <a:lnTo>
                    <a:pt x="4396740" y="0"/>
                  </a:lnTo>
                  <a:lnTo>
                    <a:pt x="4217513" y="0"/>
                  </a:lnTo>
                  <a:lnTo>
                    <a:pt x="4217513" y="4342310"/>
                  </a:lnTo>
                  <a:lnTo>
                    <a:pt x="0" y="4342310"/>
                  </a:lnTo>
                  <a:lnTo>
                    <a:pt x="0" y="4508931"/>
                  </a:lnTo>
                  <a:close/>
                </a:path>
              </a:pathLst>
            </a:cu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D3E61300-2498-4B3F-BDB4-275C7611DC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28899" y="2050236"/>
              <a:ext cx="4953001" cy="3840819"/>
            </a:xfrm>
            <a:prstGeom prst="snip2DiagRect">
              <a:avLst>
                <a:gd name="adj1" fmla="val 0"/>
                <a:gd name="adj2" fmla="val 12302"/>
              </a:avLst>
            </a:prstGeom>
            <a:ln>
              <a:solidFill>
                <a:srgbClr val="0070C0"/>
              </a:solidFill>
            </a:ln>
          </p:spPr>
        </p:pic>
        <p:pic>
          <p:nvPicPr>
            <p:cNvPr id="47" name="图形 46">
              <a:extLst>
                <a:ext uri="{FF2B5EF4-FFF2-40B4-BE49-F238E27FC236}">
                  <a16:creationId xmlns:a16="http://schemas.microsoft.com/office/drawing/2014/main" id="{09253FD1-7CC4-4388-8FE9-4801E063A1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3402934" y="1604311"/>
              <a:ext cx="4396740" cy="4508931"/>
            </a:xfrm>
            <a:custGeom>
              <a:avLst/>
              <a:gdLst>
                <a:gd name="connsiteX0" fmla="*/ 0 w 4396740"/>
                <a:gd name="connsiteY0" fmla="*/ 4508931 h 4508931"/>
                <a:gd name="connsiteX1" fmla="*/ 4396740 w 4396740"/>
                <a:gd name="connsiteY1" fmla="*/ 4508931 h 4508931"/>
                <a:gd name="connsiteX2" fmla="*/ 4396740 w 4396740"/>
                <a:gd name="connsiteY2" fmla="*/ 0 h 4508931"/>
                <a:gd name="connsiteX3" fmla="*/ 4217513 w 4396740"/>
                <a:gd name="connsiteY3" fmla="*/ 0 h 4508931"/>
                <a:gd name="connsiteX4" fmla="*/ 4217513 w 4396740"/>
                <a:gd name="connsiteY4" fmla="*/ 4342310 h 4508931"/>
                <a:gd name="connsiteX5" fmla="*/ 0 w 4396740"/>
                <a:gd name="connsiteY5" fmla="*/ 4342310 h 4508931"/>
                <a:gd name="connsiteX6" fmla="*/ 0 w 4396740"/>
                <a:gd name="connsiteY6" fmla="*/ 4508931 h 4508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96740" h="4508931">
                  <a:moveTo>
                    <a:pt x="0" y="4508931"/>
                  </a:moveTo>
                  <a:lnTo>
                    <a:pt x="4396740" y="4508931"/>
                  </a:lnTo>
                  <a:lnTo>
                    <a:pt x="4396740" y="0"/>
                  </a:lnTo>
                  <a:lnTo>
                    <a:pt x="4217513" y="0"/>
                  </a:lnTo>
                  <a:lnTo>
                    <a:pt x="4217513" y="4342310"/>
                  </a:lnTo>
                  <a:lnTo>
                    <a:pt x="0" y="4342310"/>
                  </a:lnTo>
                  <a:lnTo>
                    <a:pt x="0" y="4508931"/>
                  </a:lnTo>
                  <a:close/>
                </a:path>
              </a:pathLst>
            </a:custGeom>
          </p:spPr>
        </p:pic>
      </p:grpSp>
      <p:pic>
        <p:nvPicPr>
          <p:cNvPr id="36" name="图形 35">
            <a:extLst>
              <a:ext uri="{FF2B5EF4-FFF2-40B4-BE49-F238E27FC236}">
                <a16:creationId xmlns:a16="http://schemas.microsoft.com/office/drawing/2014/main" id="{8461DD66-7EB6-4061-9662-646ADAC64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l="-2382" t="-1653" r="4076" b="3695"/>
          <a:stretch>
            <a:fillRect/>
          </a:stretch>
        </p:blipFill>
        <p:spPr>
          <a:xfrm flipV="1">
            <a:off x="1143001" y="688562"/>
            <a:ext cx="4322233" cy="4416838"/>
          </a:xfrm>
          <a:custGeom>
            <a:avLst/>
            <a:gdLst>
              <a:gd name="connsiteX0" fmla="*/ 0 w 4322233"/>
              <a:gd name="connsiteY0" fmla="*/ 4416838 h 4416838"/>
              <a:gd name="connsiteX1" fmla="*/ 104720 w 4322233"/>
              <a:gd name="connsiteY1" fmla="*/ 4416838 h 4416838"/>
              <a:gd name="connsiteX2" fmla="*/ 104720 w 4322233"/>
              <a:gd name="connsiteY2" fmla="*/ 74528 h 4416838"/>
              <a:gd name="connsiteX3" fmla="*/ 4322233 w 4322233"/>
              <a:gd name="connsiteY3" fmla="*/ 74528 h 4416838"/>
              <a:gd name="connsiteX4" fmla="*/ 4322233 w 4322233"/>
              <a:gd name="connsiteY4" fmla="*/ 0 h 4416838"/>
              <a:gd name="connsiteX5" fmla="*/ 0 w 4322233"/>
              <a:gd name="connsiteY5" fmla="*/ 0 h 4416838"/>
              <a:gd name="connsiteX6" fmla="*/ 0 w 4322233"/>
              <a:gd name="connsiteY6" fmla="*/ 4416838 h 441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22233" h="4416838">
                <a:moveTo>
                  <a:pt x="0" y="4416838"/>
                </a:moveTo>
                <a:lnTo>
                  <a:pt x="104720" y="4416838"/>
                </a:lnTo>
                <a:lnTo>
                  <a:pt x="104720" y="74528"/>
                </a:lnTo>
                <a:lnTo>
                  <a:pt x="4322233" y="74528"/>
                </a:lnTo>
                <a:lnTo>
                  <a:pt x="4322233" y="0"/>
                </a:lnTo>
                <a:lnTo>
                  <a:pt x="0" y="0"/>
                </a:lnTo>
                <a:lnTo>
                  <a:pt x="0" y="4416838"/>
                </a:lnTo>
                <a:close/>
              </a:path>
            </a:pathLst>
          </a:custGeom>
        </p:spPr>
      </p:pic>
      <p:grpSp>
        <p:nvGrpSpPr>
          <p:cNvPr id="55" name="组合 54">
            <a:extLst>
              <a:ext uri="{FF2B5EF4-FFF2-40B4-BE49-F238E27FC236}">
                <a16:creationId xmlns:a16="http://schemas.microsoft.com/office/drawing/2014/main" id="{694B01CD-4428-45ED-A6D0-F2CF4275364B}"/>
              </a:ext>
            </a:extLst>
          </p:cNvPr>
          <p:cNvGrpSpPr/>
          <p:nvPr/>
        </p:nvGrpSpPr>
        <p:grpSpPr>
          <a:xfrm>
            <a:off x="679948" y="1028702"/>
            <a:ext cx="7815493" cy="539885"/>
            <a:chOff x="679948" y="1028702"/>
            <a:chExt cx="7815493" cy="539885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A502DCA3-6C7B-4DE6-8F31-6A1F7ACF7006}"/>
                </a:ext>
              </a:extLst>
            </p:cNvPr>
            <p:cNvSpPr/>
            <p:nvPr/>
          </p:nvSpPr>
          <p:spPr>
            <a:xfrm>
              <a:off x="749029" y="1070043"/>
              <a:ext cx="7709172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id="{F3A73FE8-4BED-4877-BFC1-DD4C2A891F33}"/>
                </a:ext>
              </a:extLst>
            </p:cNvPr>
            <p:cNvSpPr/>
            <p:nvPr/>
          </p:nvSpPr>
          <p:spPr>
            <a:xfrm rot="5400000">
              <a:off x="1135003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EB7AC5B5-E21F-4411-B7A1-666596D59722}"/>
                </a:ext>
              </a:extLst>
            </p:cNvPr>
            <p:cNvSpPr txBox="1"/>
            <p:nvPr/>
          </p:nvSpPr>
          <p:spPr>
            <a:xfrm>
              <a:off x="679948" y="1075307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09074E22-F355-46D6-BA93-27EB36183D86}"/>
                </a:ext>
              </a:extLst>
            </p:cNvPr>
            <p:cNvSpPr txBox="1"/>
            <p:nvPr/>
          </p:nvSpPr>
          <p:spPr>
            <a:xfrm>
              <a:off x="2116402" y="1060569"/>
              <a:ext cx="63417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找出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5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～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100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中能同时被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和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5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整除的所有整数。</a:t>
              </a: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9346E6FE-E26E-4251-B852-F58BE2B7F4D7}"/>
                </a:ext>
              </a:extLst>
            </p:cNvPr>
            <p:cNvGrpSpPr/>
            <p:nvPr/>
          </p:nvGrpSpPr>
          <p:grpSpPr>
            <a:xfrm>
              <a:off x="8342627" y="1041429"/>
              <a:ext cx="152814" cy="165397"/>
              <a:chOff x="8360733" y="1023323"/>
              <a:chExt cx="152814" cy="165397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CCD2E9E5-3F54-4E8B-B724-092752BA8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36073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E2070238-FCF2-4E98-94C0-B14919A0C4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1175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F09033D1-E306-4CF9-9216-CC538E99DCC0}"/>
                </a:ext>
              </a:extLst>
            </p:cNvPr>
            <p:cNvGrpSpPr/>
            <p:nvPr/>
          </p:nvGrpSpPr>
          <p:grpSpPr>
            <a:xfrm rot="5400000">
              <a:off x="8329251" y="1381344"/>
              <a:ext cx="152814" cy="165398"/>
              <a:chOff x="6186460" y="-1150640"/>
              <a:chExt cx="152814" cy="165398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1E191762-EF40-4E3B-88F3-8E1086142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60" y="-1150640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CB40C066-AA6A-4362-8F61-8E52A837CA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77" y="-1150639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8631035C-9FB2-45A9-85FE-2EE4EC3A45C5}"/>
              </a:ext>
            </a:extLst>
          </p:cNvPr>
          <p:cNvSpPr/>
          <p:nvPr/>
        </p:nvSpPr>
        <p:spPr>
          <a:xfrm>
            <a:off x="3605273" y="2113253"/>
            <a:ext cx="4396740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……</a:t>
            </a:r>
          </a:p>
          <a:p>
            <a:r>
              <a:rPr lang="zh-CN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</a:p>
          <a:p>
            <a:r>
              <a:rPr lang="zh-CN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r>
              <a:rPr lang="zh-CN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n;</a:t>
            </a:r>
          </a:p>
          <a:p>
            <a:r>
              <a:rPr lang="zh-CN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for(n=5; n&lt;=100; n++ )</a:t>
            </a:r>
          </a:p>
          <a:p>
            <a:r>
              <a:rPr lang="zh-CN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</a:t>
            </a:r>
          </a:p>
          <a:p>
            <a:r>
              <a:rPr lang="zh-CN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if(n%5!=0||n%3!=0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  <a:endParaRPr lang="zh-CN" altLang="zh-CN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</a:t>
            </a:r>
            <a:r>
              <a:rPr lang="zh-CN" altLang="zh-CN" sz="200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continue;</a:t>
            </a:r>
          </a:p>
          <a:p>
            <a:r>
              <a:rPr lang="zh-CN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000" dirty="0" err="1"/>
              <a:t>cout</a:t>
            </a:r>
            <a:r>
              <a:rPr lang="en-US" altLang="zh-CN" sz="2000" dirty="0"/>
              <a:t>&lt;&lt;n&lt;&lt;' ';    </a:t>
            </a:r>
            <a:endParaRPr lang="zh-CN" altLang="zh-CN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</a:t>
            </a:r>
          </a:p>
          <a:p>
            <a:r>
              <a:rPr lang="zh-CN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cout&lt;&lt;endl;</a:t>
            </a:r>
          </a:p>
          <a:p>
            <a:r>
              <a:rPr lang="zh-CN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r>
              <a:rPr lang="zh-CN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2484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136AF5EA-2AEB-47C5-80E6-562C87DEA9EB}"/>
              </a:ext>
            </a:extLst>
          </p:cNvPr>
          <p:cNvGrpSpPr/>
          <p:nvPr/>
        </p:nvGrpSpPr>
        <p:grpSpPr>
          <a:xfrm>
            <a:off x="515938" y="1091211"/>
            <a:ext cx="5944683" cy="461665"/>
            <a:chOff x="515938" y="1091211"/>
            <a:chExt cx="5944683" cy="461665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322B74F8-C23C-4339-91AD-035D0A2C76B7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3" name="平行四边形 2">
                <a:extLst>
                  <a:ext uri="{FF2B5EF4-FFF2-40B4-BE49-F238E27FC236}">
                    <a16:creationId xmlns:a16="http://schemas.microsoft.com/office/drawing/2014/main" id="{B01023DF-BDF6-4B93-9891-74D1CA6220B8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4D38825C-11F4-4817-9208-DC480532B93C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11C215DA-4291-4C4B-B262-25330574FD0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28B44E5C-D317-4A56-B589-E45C258AA062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0C6F574C-C1C1-4701-9D1E-89EC476006DE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952B1A9A-AE9C-44F8-B2A0-F00B7810FF58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3B9A05ED-D72D-4F42-A476-686D3380420C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B0E7953B-C671-4DD9-84B6-5568800F9E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24012F19-E159-4817-AC26-948D4D73387E}"/>
                </a:ext>
              </a:extLst>
            </p:cNvPr>
            <p:cNvSpPr txBox="1"/>
            <p:nvPr/>
          </p:nvSpPr>
          <p:spPr>
            <a:xfrm>
              <a:off x="981504" y="1091211"/>
              <a:ext cx="54791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return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语句</a:t>
              </a: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FF3F2844-AF96-4895-A3B1-532B5F9FD103}"/>
              </a:ext>
            </a:extLst>
          </p:cNvPr>
          <p:cNvGrpSpPr/>
          <p:nvPr/>
        </p:nvGrpSpPr>
        <p:grpSpPr>
          <a:xfrm rot="10800000" flipH="1">
            <a:off x="1520824" y="1761423"/>
            <a:ext cx="9020175" cy="4324879"/>
            <a:chOff x="850264" y="1121062"/>
            <a:chExt cx="11341335" cy="5617047"/>
          </a:xfrm>
        </p:grpSpPr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D1D6EA11-A6D2-4070-83A5-388226DE396A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617047"/>
              <a:chOff x="850264" y="1121062"/>
              <a:chExt cx="11341335" cy="5617047"/>
            </a:xfrm>
          </p:grpSpPr>
          <p:sp>
            <p:nvSpPr>
              <p:cNvPr id="43" name="任意多边形 3">
                <a:extLst>
                  <a:ext uri="{FF2B5EF4-FFF2-40B4-BE49-F238E27FC236}">
                    <a16:creationId xmlns:a16="http://schemas.microsoft.com/office/drawing/2014/main" id="{52F0EBC0-3361-49A5-90B2-D0E71AB72E49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617047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41591DCB-2017-4FBE-BAA9-7122B6F3C679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57" name="平行四边形 56">
                  <a:extLst>
                    <a:ext uri="{FF2B5EF4-FFF2-40B4-BE49-F238E27FC236}">
                      <a16:creationId xmlns:a16="http://schemas.microsoft.com/office/drawing/2014/main" id="{F9B8ACCB-5A27-4739-8876-647890A973E5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58" name="平行四边形 57">
                  <a:extLst>
                    <a:ext uri="{FF2B5EF4-FFF2-40B4-BE49-F238E27FC236}">
                      <a16:creationId xmlns:a16="http://schemas.microsoft.com/office/drawing/2014/main" id="{F9DD377D-FA8B-4333-BE74-74BDD69CD7E5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59" name="平行四边形 58">
                  <a:extLst>
                    <a:ext uri="{FF2B5EF4-FFF2-40B4-BE49-F238E27FC236}">
                      <a16:creationId xmlns:a16="http://schemas.microsoft.com/office/drawing/2014/main" id="{7743213E-20B3-4798-949B-7E8F5FD3C23D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40" name="平行四边形 39">
              <a:extLst>
                <a:ext uri="{FF2B5EF4-FFF2-40B4-BE49-F238E27FC236}">
                  <a16:creationId xmlns:a16="http://schemas.microsoft.com/office/drawing/2014/main" id="{F7F6B785-D805-492B-9E2E-640ACA1BB441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41" name="平行四边形 40">
              <a:extLst>
                <a:ext uri="{FF2B5EF4-FFF2-40B4-BE49-F238E27FC236}">
                  <a16:creationId xmlns:a16="http://schemas.microsoft.com/office/drawing/2014/main" id="{BF952E00-C445-4CB1-8F99-792F4F07877B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42" name="平行四边形 41">
              <a:extLst>
                <a:ext uri="{FF2B5EF4-FFF2-40B4-BE49-F238E27FC236}">
                  <a16:creationId xmlns:a16="http://schemas.microsoft.com/office/drawing/2014/main" id="{16E00485-D803-4646-B1D1-E1A279CCA6B7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9AA87E75-3EAC-4791-9EE6-2572B515427D}"/>
              </a:ext>
            </a:extLst>
          </p:cNvPr>
          <p:cNvSpPr/>
          <p:nvPr/>
        </p:nvSpPr>
        <p:spPr>
          <a:xfrm>
            <a:off x="1862138" y="2087441"/>
            <a:ext cx="8394700" cy="33486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648000"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中的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return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语句也称函数返回语句。它的语法格式为：</a:t>
            </a:r>
          </a:p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                      return [&lt;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表达式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&gt;];</a:t>
            </a:r>
            <a:endParaRPr lang="zh-CN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648000"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return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语句的功能是停止当前函数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（关于函数，后面会学习）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，程序转去执行调用当前函数后面</a:t>
            </a:r>
            <a:r>
              <a:rPr lang="zh-CN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处理</a:t>
            </a:r>
            <a:r>
              <a:rPr lang="zh-CN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对于非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void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类</a:t>
            </a:r>
            <a:r>
              <a:rPr lang="zh-CN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型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（无值）</a:t>
            </a:r>
            <a:r>
              <a:rPr lang="zh-CN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数，必须有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return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语句，其中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表达式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的类型要与函数返回值的类型一致；当函数的返回类型为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void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型时，不需要写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表达式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，也可以不写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return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语句。</a:t>
            </a:r>
          </a:p>
        </p:txBody>
      </p:sp>
    </p:spTree>
    <p:extLst>
      <p:ext uri="{BB962C8B-B14F-4D97-AF65-F5344CB8AC3E}">
        <p14:creationId xmlns:p14="http://schemas.microsoft.com/office/powerpoint/2010/main" val="2402238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136AF5EA-2AEB-47C5-80E6-562C87DEA9EB}"/>
              </a:ext>
            </a:extLst>
          </p:cNvPr>
          <p:cNvGrpSpPr/>
          <p:nvPr/>
        </p:nvGrpSpPr>
        <p:grpSpPr>
          <a:xfrm>
            <a:off x="515938" y="1091211"/>
            <a:ext cx="5944683" cy="461665"/>
            <a:chOff x="515938" y="1091211"/>
            <a:chExt cx="5944683" cy="461665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322B74F8-C23C-4339-91AD-035D0A2C76B7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3" name="平行四边形 2">
                <a:extLst>
                  <a:ext uri="{FF2B5EF4-FFF2-40B4-BE49-F238E27FC236}">
                    <a16:creationId xmlns:a16="http://schemas.microsoft.com/office/drawing/2014/main" id="{B01023DF-BDF6-4B93-9891-74D1CA6220B8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4D38825C-11F4-4817-9208-DC480532B93C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11C215DA-4291-4C4B-B262-25330574FD0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28B44E5C-D317-4A56-B589-E45C258AA062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0C6F574C-C1C1-4701-9D1E-89EC476006DE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952B1A9A-AE9C-44F8-B2A0-F00B7810FF58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3B9A05ED-D72D-4F42-A476-686D3380420C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B0E7953B-C671-4DD9-84B6-5568800F9E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24012F19-E159-4817-AC26-948D4D73387E}"/>
                </a:ext>
              </a:extLst>
            </p:cNvPr>
            <p:cNvSpPr txBox="1"/>
            <p:nvPr/>
          </p:nvSpPr>
          <p:spPr>
            <a:xfrm>
              <a:off x="981504" y="1091211"/>
              <a:ext cx="54791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g</a:t>
              </a:r>
              <a:r>
                <a:rPr lang="en-US" altLang="zh-CN" sz="2400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oto</a:t>
              </a:r>
              <a:r>
                <a:rPr lang="zh-CN" altLang="en-US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语句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EBC1E8D5-0DEC-41A6-BDE1-5C80DCB35CA2}"/>
              </a:ext>
            </a:extLst>
          </p:cNvPr>
          <p:cNvSpPr txBox="1"/>
          <p:nvPr/>
        </p:nvSpPr>
        <p:spPr>
          <a:xfrm>
            <a:off x="2524314" y="2568480"/>
            <a:ext cx="7554747" cy="2242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还提供了无条件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转移语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句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goto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。如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果不加限制地使用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goto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语句，则会导致程序流程的混乱，降低程序的可读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性，并还带来错误隐患。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一般情况下，应尽量减少或不使用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goto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语句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65AC6D54-E936-436D-837C-3E5A9D7E69D3}"/>
              </a:ext>
            </a:extLst>
          </p:cNvPr>
          <p:cNvGrpSpPr/>
          <p:nvPr/>
        </p:nvGrpSpPr>
        <p:grpSpPr>
          <a:xfrm>
            <a:off x="2159566" y="2302511"/>
            <a:ext cx="8264609" cy="2743315"/>
            <a:chOff x="4188196" y="2127479"/>
            <a:chExt cx="3910692" cy="3650794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C0B1C927-0E64-4A71-AE24-CA0F88584519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28" name="任意多边形 93">
                <a:extLst>
                  <a:ext uri="{FF2B5EF4-FFF2-40B4-BE49-F238E27FC236}">
                    <a16:creationId xmlns:a16="http://schemas.microsoft.com/office/drawing/2014/main" id="{E88CAA04-DE81-4359-B4E9-7D76C0AD5255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9" name="矩形: 圆角 28">
                <a:extLst>
                  <a:ext uri="{FF2B5EF4-FFF2-40B4-BE49-F238E27FC236}">
                    <a16:creationId xmlns:a16="http://schemas.microsoft.com/office/drawing/2014/main" id="{7397C460-3F2F-4B94-B7D9-41CA901E1EB0}"/>
                  </a:ext>
                </a:extLst>
              </p:cNvPr>
              <p:cNvSpPr/>
              <p:nvPr/>
            </p:nvSpPr>
            <p:spPr>
              <a:xfrm>
                <a:off x="4251392" y="2209802"/>
                <a:ext cx="3765943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0" name="任意多边形 93">
                <a:extLst>
                  <a:ext uri="{FF2B5EF4-FFF2-40B4-BE49-F238E27FC236}">
                    <a16:creationId xmlns:a16="http://schemas.microsoft.com/office/drawing/2014/main" id="{5E445CD0-ED0E-4A58-859F-AD1E2CF4348C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1" name="任意多边形 93">
                <a:extLst>
                  <a:ext uri="{FF2B5EF4-FFF2-40B4-BE49-F238E27FC236}">
                    <a16:creationId xmlns:a16="http://schemas.microsoft.com/office/drawing/2014/main" id="{AC74E485-3048-49F8-9BEA-8EF7058A8671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任意多边形 93">
                <a:extLst>
                  <a:ext uri="{FF2B5EF4-FFF2-40B4-BE49-F238E27FC236}">
                    <a16:creationId xmlns:a16="http://schemas.microsoft.com/office/drawing/2014/main" id="{B5FAC14B-4819-49ED-9671-956437F4CAC3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496D3140-5F60-4ABF-8FC6-A7C689E33F21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6C7AEB34-6EFD-4774-92EC-2FC23160B423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65093773-795F-4B3C-8A28-DA03DDF6DB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407BBBE4-FDE1-4914-8D85-F245680220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755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318</Words>
  <Application>Microsoft Office PowerPoint</Application>
  <PresentationFormat>宽屏</PresentationFormat>
  <Paragraphs>48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等线</vt:lpstr>
      <vt:lpstr>等线 Light</vt:lpstr>
      <vt:lpstr>微软雅黑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xrk</cp:lastModifiedBy>
  <cp:revision>61</cp:revision>
  <dcterms:created xsi:type="dcterms:W3CDTF">2018-07-20T07:37:48Z</dcterms:created>
  <dcterms:modified xsi:type="dcterms:W3CDTF">2018-08-01T10:51:05Z</dcterms:modified>
</cp:coreProperties>
</file>

<file path=docProps/thumbnail.jpeg>
</file>